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cb5f58f61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cb5f58f61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b5b370d9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b5b370d9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b5b370d9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b5b370d9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cb5b370d9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cb5b370d9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cb5b370d9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cb5b370d9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cb5f58f61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cb5f58f61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b5b370d9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cb5b370d9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cb5b370d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cb5b370d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b5b370d9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cb5b370d9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b5b370d9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cb5b370d9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cb5b370d9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cb5b370d9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cb5b370d9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cb5b370d9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cb5b370d9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cb5b370d9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universe.roboflow.com/ai-sy0nz/-vcv_task_team_-6" TargetMode="External"/><Relationship Id="rId4" Type="http://schemas.openxmlformats.org/officeDocument/2006/relationships/hyperlink" Target="https://universe.roboflow.com/vcvtaskteam61/vcv_task_team_6_1" TargetMode="External"/><Relationship Id="rId5" Type="http://schemas.openxmlformats.org/officeDocument/2006/relationships/hyperlink" Target="https://universe.roboflow.com/vcvtaskteam63-qkcbq/vcv_task_team_6.3" TargetMode="External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Хакатон по разметке данных</a:t>
            </a:r>
            <a:endParaRPr b="1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9050" y="3727100"/>
            <a:ext cx="1324450" cy="132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236775" y="1132325"/>
            <a:ext cx="581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Шаг 3: Обучение модели</a:t>
            </a:r>
            <a:endParaRPr b="1" sz="1200">
              <a:solidFill>
                <a:srgbClr val="0D0D0D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Конфигурация обучения:</a:t>
            </a:r>
            <a:endParaRPr b="1" sz="1200">
              <a:solidFill>
                <a:srgbClr val="0D0D0D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Определение параметров обучения, таких как скорость обучения, количество эпох, размер батча.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Настройка функции потерь, обычно используется комбинация потерь локализации (например, Smooth L1) и потерь классификации (например, Cross-Entropy).</a:t>
            </a:r>
            <a:endParaRPr sz="1200">
              <a:solidFill>
                <a:srgbClr val="0D0D0D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None/>
            </a:pPr>
            <a:r>
              <a:rPr b="1" lang="ru" sz="1200">
                <a:solidFill>
                  <a:srgbClr val="0D0D0D"/>
                </a:solidFill>
              </a:rPr>
              <a:t>Использование аугментации данных</a:t>
            </a:r>
            <a:r>
              <a:rPr lang="ru" sz="1200">
                <a:solidFill>
                  <a:srgbClr val="0D0D0D"/>
                </a:solidFill>
              </a:rPr>
              <a:t> для увеличения разнообразия обучающего набора и улучшения обобщающей способности модели. К примерам аугментации относятся повороты, масштабирование, обрезка и изменение яркости изображений.</a:t>
            </a:r>
            <a:endParaRPr sz="1200">
              <a:solidFill>
                <a:srgbClr val="0D0D0D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Обучение:</a:t>
            </a:r>
            <a:endParaRPr b="1" sz="1200">
              <a:solidFill>
                <a:srgbClr val="0D0D0D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Обучение модели на обучающем наборе данных.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Корректировка процесса обучения, используя данные валидации для настройки гиперпараметров и предотвращения переобучения.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/>
        </p:nvSpPr>
        <p:spPr>
          <a:xfrm>
            <a:off x="236775" y="575025"/>
            <a:ext cx="8028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900">
                <a:solidFill>
                  <a:srgbClr val="313131"/>
                </a:solidFill>
              </a:rPr>
              <a:t>Алгоритм решения задачи Object Detection</a:t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 rotWithShape="1">
          <a:blip r:embed="rId3">
            <a:alphaModFix/>
          </a:blip>
          <a:srcRect b="0" l="11116" r="14178" t="0"/>
          <a:stretch/>
        </p:blipFill>
        <p:spPr>
          <a:xfrm>
            <a:off x="6042300" y="1200750"/>
            <a:ext cx="2994950" cy="30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7894"/>
              <a:buFont typeface="Arial"/>
              <a:buNone/>
            </a:pPr>
            <a:r>
              <a:rPr b="1" lang="ru" sz="1900">
                <a:solidFill>
                  <a:srgbClr val="313131"/>
                </a:solidFill>
              </a:rPr>
              <a:t>Алгоритм решения задачи Object Detection</a:t>
            </a:r>
            <a:endParaRPr/>
          </a:p>
        </p:txBody>
      </p:sp>
      <p:sp>
        <p:nvSpPr>
          <p:cNvPr id="124" name="Google Shape;124;p23"/>
          <p:cNvSpPr txBox="1"/>
          <p:nvPr/>
        </p:nvSpPr>
        <p:spPr>
          <a:xfrm>
            <a:off x="3540300" y="1449375"/>
            <a:ext cx="5292000" cy="30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rgbClr val="0D0D0D"/>
                </a:solidFill>
              </a:rPr>
              <a:t>Шаг 4: Оценка модели</a:t>
            </a:r>
            <a:endParaRPr b="1"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Тест модели на тестовом наборе данных</a:t>
            </a:r>
            <a:r>
              <a:rPr lang="ru" sz="1200">
                <a:solidFill>
                  <a:srgbClr val="0D0D0D"/>
                </a:solidFill>
              </a:rPr>
              <a:t>, чтобы оценить её эффективность в реальных условиях.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Использование метрик оценки, таких как точность (precision), полнота (recall), и mAP (mean Average Precision).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rgbClr val="0D0D0D"/>
                </a:solidFill>
              </a:rPr>
              <a:t>Шаг 5: Интеграция и деплоймент</a:t>
            </a:r>
            <a:endParaRPr b="1"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D0D0D"/>
                </a:solidFill>
              </a:rPr>
              <a:t>После завершения обучения и тестирования, </a:t>
            </a:r>
            <a:r>
              <a:rPr b="1" lang="ru" sz="1200">
                <a:solidFill>
                  <a:srgbClr val="0D0D0D"/>
                </a:solidFill>
              </a:rPr>
              <a:t>модель интегрируется в нужную систему</a:t>
            </a:r>
            <a:r>
              <a:rPr lang="ru" sz="1200">
                <a:solidFill>
                  <a:srgbClr val="0D0D0D"/>
                </a:solidFill>
              </a:rPr>
              <a:t> (например, медицинское оборудование для анализа изображений или научно-исследовательские инструменты).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Развертывание модели в продакшн, учитывая необходимость обработки в реальном времени или пакетной обработки.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60050"/>
            <a:ext cx="3235499" cy="323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u"/>
              <a:t>Обзор подходящих архитектур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80075" y="1142400"/>
            <a:ext cx="8046900" cy="39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1. OpenCV (Open Source Computer Vision Library)</a:t>
            </a:r>
            <a:endParaRPr b="1"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Описание:</a:t>
            </a:r>
            <a:endParaRPr b="1" sz="1200">
              <a:solidFill>
                <a:srgbClr val="0D0D0D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OpenCV — это библиотека с открытым исходным кодом, предназначенная для компьютерного зрения и машинного обучения.</a:t>
            </a:r>
            <a:endParaRPr sz="1200">
              <a:solidFill>
                <a:srgbClr val="0D0D0D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Хотя OpenCV сама по себе не реализует алгоритмы глубокого обучения для детекции объектов, она может быть использована для интеграции с другими фреймворками (например, TensorFlow, PyTorch) и для обработки изображений перед подачей в нейросети.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Применение:</a:t>
            </a:r>
            <a:endParaRPr b="1" sz="1200">
              <a:solidFill>
                <a:srgbClr val="0D0D0D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Предобработка изображений, реализация классических методов детекции (например, методы на основе границ, контуров).</a:t>
            </a:r>
            <a:endParaRPr sz="1200">
              <a:solidFill>
                <a:srgbClr val="0D0D0D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Использование предварительно обученных моделей детекции объектов через дополнительные модули.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2. CNN (Convolutional Neural Networks)</a:t>
            </a:r>
            <a:endParaRPr b="1"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Описание:</a:t>
            </a:r>
            <a:endParaRPr b="1" sz="1200">
              <a:solidFill>
                <a:srgbClr val="0D0D0D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CNN — это тип нейронных сетей, специально разработанных для обработки данных с сетчатой топологией, например, изображений.</a:t>
            </a:r>
            <a:endParaRPr sz="1200">
              <a:solidFill>
                <a:srgbClr val="0D0D0D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CNN хорошо подходят для извлечения признаков из изображений, что делает их основой для многих архитектур детекции объектов.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Применение:</a:t>
            </a:r>
            <a:endParaRPr b="1" sz="1200">
              <a:solidFill>
                <a:srgbClr val="0D0D0D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Основа для более сложных архитектур детекции, таких, как YOLO, Faster R-CNN.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3. YOLO (You Only Look Once)</a:t>
            </a:r>
            <a:endParaRPr b="1"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Описание:</a:t>
            </a:r>
            <a:endParaRPr b="1" sz="1200">
              <a:solidFill>
                <a:srgbClr val="0D0D0D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YOLO — это алгоритм детекции объектов в реальном времени, который предсказывает ограничивающие рамки и классы объектов за один проход по изображению.</a:t>
            </a:r>
            <a:endParaRPr sz="1200">
              <a:solidFill>
                <a:srgbClr val="0D0D0D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YOLO делит изображение на сетку и предсказывает ограничивающие рамки и вероятности классов для каждой ячейки сетки.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Применение:</a:t>
            </a:r>
            <a:endParaRPr b="1" sz="1200">
              <a:solidFill>
                <a:srgbClr val="0D0D0D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Идеально подходит для приложений в реальном времени благодаря своей скорости.</a:t>
            </a:r>
            <a:endParaRPr sz="1200">
              <a:solidFill>
                <a:srgbClr val="0D0D0D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Версии YOLOv4 и YOLOv5 обеспечивают улучшенную точность и скорость по сравнению с предыдущими моделями.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4"/>
          <p:cNvPicPr preferRelativeResize="0"/>
          <p:nvPr/>
        </p:nvPicPr>
        <p:blipFill rotWithShape="1">
          <a:blip r:embed="rId3">
            <a:alphaModFix/>
          </a:blip>
          <a:srcRect b="0" l="75834" r="0" t="0"/>
          <a:stretch/>
        </p:blipFill>
        <p:spPr>
          <a:xfrm>
            <a:off x="8066426" y="1017725"/>
            <a:ext cx="966874" cy="400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Обзор подходящих архитектур</a:t>
            </a:r>
            <a:endParaRPr/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228775" y="12314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4. DETR (Detection Transformer)</a:t>
            </a:r>
            <a:endParaRPr b="1"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Описание:</a:t>
            </a:r>
            <a:endParaRPr b="1" sz="1200">
              <a:solidFill>
                <a:srgbClr val="0D0D0D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DETR использует механизмы Transformer для детекции объектов, представляя задачу как задачу прямого предсказания набора объектов.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Эта модель устраняет необходимость в предварительно определенных якорях и ограничивающих рамках, используя вместо этого механизм внимания для декодирования позиций объектов на изображении.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Применение:</a:t>
            </a:r>
            <a:endParaRPr b="1" sz="1200">
              <a:solidFill>
                <a:srgbClr val="0D0D0D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DETR демонстрирует высокую точность в детекции, особенно в сложных сценах с множеством объектов.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Эффективен в задачах, где требуется точная локализация объектов.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0D0D0D"/>
                </a:solidFill>
              </a:rPr>
              <a:t>Каждая из этих технологий имеет свои преимущества и недостатки. Выбор подходящей зависит от конкретных требований проекта, таких как скорость обработки, точность детекции и сложность сценария обработки изображений. YOLO и DETR представляют собой передовые методы для сложных задач детекции, тогда как CNN являются базовым компонентом для глубокого изучения изображений, а OpenCV — полезным инструментом для предварительной обработки данных и простых задач детекции.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5"/>
          <p:cNvPicPr preferRelativeResize="0"/>
          <p:nvPr/>
        </p:nvPicPr>
        <p:blipFill rotWithShape="1">
          <a:blip r:embed="rId3">
            <a:alphaModFix/>
          </a:blip>
          <a:srcRect b="0" l="0" r="0" t="72246"/>
          <a:stretch/>
        </p:blipFill>
        <p:spPr>
          <a:xfrm>
            <a:off x="311702" y="3908350"/>
            <a:ext cx="8721600" cy="1110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title"/>
          </p:nvPr>
        </p:nvSpPr>
        <p:spPr>
          <a:xfrm>
            <a:off x="2980375" y="4211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1900" y="353800"/>
            <a:ext cx="3126171" cy="260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0" y="450000"/>
            <a:ext cx="8520600" cy="4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5000"/>
              </a:lnSpc>
              <a:spcBef>
                <a:spcPts val="15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900">
                <a:solidFill>
                  <a:srgbClr val="0D0D0D"/>
                </a:solidFill>
              </a:rPr>
              <a:t>Общее описание проекта</a:t>
            </a:r>
            <a:endParaRPr sz="5900"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943875"/>
            <a:ext cx="5487300" cy="41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rgbClr val="0D0D0D"/>
                </a:solidFill>
              </a:rPr>
              <a:t>Цель Проекта:</a:t>
            </a:r>
            <a:endParaRPr b="1"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Разработка и аннотация</a:t>
            </a:r>
            <a:r>
              <a:rPr lang="ru" sz="1200">
                <a:solidFill>
                  <a:srgbClr val="0D0D0D"/>
                </a:solidFill>
              </a:rPr>
              <a:t>: Создание точно размеченного датасета из 1000 изображений квантовых жидкостей, предназначенного для обучения моделей машинного обучения.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Фокус на вихревых структурах</a:t>
            </a:r>
            <a:r>
              <a:rPr lang="ru" sz="1200">
                <a:solidFill>
                  <a:srgbClr val="0D0D0D"/>
                </a:solidFill>
              </a:rPr>
              <a:t>: Исследование динамики вихрей в квантовых жидкостях, ключевых для теоретической и прикладной физики.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rgbClr val="0D0D0D"/>
                </a:solidFill>
              </a:rPr>
              <a:t>Значение Проекта:</a:t>
            </a:r>
            <a:endParaRPr b="1"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Повышение точности в детекции</a:t>
            </a:r>
            <a:r>
              <a:rPr lang="ru" sz="1200">
                <a:solidFill>
                  <a:srgbClr val="0D0D0D"/>
                </a:solidFill>
              </a:rPr>
              <a:t>: Важный шаг в создании алгоритмов детекции объектов, улучшение понимания сложных физических процессов.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Подготовка данных для исследований</a:t>
            </a:r>
            <a:r>
              <a:rPr lang="ru" sz="1200">
                <a:solidFill>
                  <a:srgbClr val="0D0D0D"/>
                </a:solidFill>
              </a:rPr>
              <a:t>: Обеспечение данных для анализа и разработки моделей, которые помогут предсказывать и моделировать поведение жидкостей.</a:t>
            </a:r>
            <a:endParaRPr sz="1200">
              <a:solidFill>
                <a:srgbClr val="0D0D0D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D0D0D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1200" y="1162475"/>
            <a:ext cx="3040200" cy="30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2971900" y="1118500"/>
            <a:ext cx="5716500" cy="3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Методология и Техники:</a:t>
            </a:r>
            <a:endParaRPr b="1"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Инструменты для аннотаций</a:t>
            </a:r>
            <a:r>
              <a:rPr lang="ru" sz="1200">
                <a:solidFill>
                  <a:srgbClr val="0D0D0D"/>
                </a:solidFill>
              </a:rPr>
              <a:t>: Использование платформы Roboflow для разметки с применением инструментов как Bounding Box Tools для точного определения объектов.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Стандартизация процесса</a:t>
            </a:r>
            <a:r>
              <a:rPr lang="ru" sz="1200">
                <a:solidFill>
                  <a:srgbClr val="0D0D0D"/>
                </a:solidFill>
              </a:rPr>
              <a:t>: Установление строгих правил для аннотации, что обеспечивает консистентность данных.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Результаты и Перспективы:</a:t>
            </a:r>
            <a:endParaRPr b="1"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Высококачественный аннотированный датасет</a:t>
            </a:r>
            <a:r>
              <a:rPr lang="ru" sz="1200">
                <a:solidFill>
                  <a:srgbClr val="0D0D0D"/>
                </a:solidFill>
              </a:rPr>
              <a:t>: Подготовленный для использования в научных исследованиях и разработке технологий.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Первоначальные выводы</a:t>
            </a:r>
            <a:r>
              <a:rPr lang="ru" sz="1200">
                <a:solidFill>
                  <a:srgbClr val="0D0D0D"/>
                </a:solidFill>
              </a:rPr>
              <a:t>: Важные наблюдения о динамике вихрей, предложение направлений для дальнейших глубоких исследований</a:t>
            </a:r>
            <a:endParaRPr b="1"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825" y="1159450"/>
            <a:ext cx="2667100" cy="26671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type="ctrTitle"/>
          </p:nvPr>
        </p:nvSpPr>
        <p:spPr>
          <a:xfrm>
            <a:off x="311700" y="450000"/>
            <a:ext cx="8520600" cy="4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5000"/>
              </a:lnSpc>
              <a:spcBef>
                <a:spcPts val="15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900">
                <a:solidFill>
                  <a:srgbClr val="0D0D0D"/>
                </a:solidFill>
              </a:rPr>
              <a:t>Общее описание проекта</a:t>
            </a:r>
            <a:endParaRPr sz="5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900">
                <a:solidFill>
                  <a:srgbClr val="313131"/>
                </a:solidFill>
              </a:rPr>
              <a:t>Разделение зон ответственности в команде</a:t>
            </a:r>
            <a:endParaRPr sz="1900"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417225" y="917425"/>
            <a:ext cx="5272800" cy="34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ru" sz="1220">
                <a:solidFill>
                  <a:srgbClr val="0D0D0D"/>
                </a:solidFill>
              </a:rPr>
              <a:t>Все участники команды непосредственно занимались разметкой данных. Также для оптимизации работы был выделен ряд функциональных ролей:</a:t>
            </a:r>
            <a:endParaRPr sz="122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122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ru" sz="1220">
                <a:solidFill>
                  <a:srgbClr val="0D0D0D"/>
                </a:solidFill>
              </a:rPr>
              <a:t>1. Зиновеева Маргарита</a:t>
            </a:r>
            <a:r>
              <a:rPr lang="ru" sz="1220">
                <a:solidFill>
                  <a:srgbClr val="0D0D0D"/>
                </a:solidFill>
              </a:rPr>
              <a:t> - </a:t>
            </a:r>
            <a:r>
              <a:rPr b="1" lang="ru" sz="1220">
                <a:solidFill>
                  <a:srgbClr val="0D0D0D"/>
                </a:solidFill>
              </a:rPr>
              <a:t>Руководитель проекта</a:t>
            </a:r>
            <a:endParaRPr b="1" sz="1220">
              <a:solidFill>
                <a:srgbClr val="0D0D0D"/>
              </a:solidFill>
            </a:endParaRPr>
          </a:p>
          <a:p>
            <a:pPr indent="-30607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20"/>
              <a:buFont typeface="Arial"/>
              <a:buChar char="●"/>
            </a:pPr>
            <a:r>
              <a:rPr lang="ru" sz="1220">
                <a:solidFill>
                  <a:srgbClr val="0D0D0D"/>
                </a:solidFill>
              </a:rPr>
              <a:t>Общее управление проектом.</a:t>
            </a:r>
            <a:endParaRPr sz="1220">
              <a:solidFill>
                <a:srgbClr val="0D0D0D"/>
              </a:solidFill>
            </a:endParaRPr>
          </a:p>
          <a:p>
            <a:pPr indent="-30607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20"/>
              <a:buFont typeface="Arial"/>
              <a:buChar char="●"/>
            </a:pPr>
            <a:r>
              <a:rPr lang="ru" sz="1220">
                <a:solidFill>
                  <a:srgbClr val="0D0D0D"/>
                </a:solidFill>
              </a:rPr>
              <a:t>Координация работы всех участников.</a:t>
            </a:r>
            <a:endParaRPr sz="1220">
              <a:solidFill>
                <a:srgbClr val="0D0D0D"/>
              </a:solidFill>
            </a:endParaRPr>
          </a:p>
          <a:p>
            <a:pPr indent="-30607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20"/>
              <a:buFont typeface="Arial"/>
              <a:buChar char="●"/>
            </a:pPr>
            <a:r>
              <a:rPr lang="ru" sz="1220">
                <a:solidFill>
                  <a:srgbClr val="0D0D0D"/>
                </a:solidFill>
              </a:rPr>
              <a:t>Контроль соблюдения сроков и качества выполнения задач.</a:t>
            </a:r>
            <a:endParaRPr sz="1220">
              <a:solidFill>
                <a:srgbClr val="0D0D0D"/>
              </a:solidFill>
            </a:endParaRPr>
          </a:p>
          <a:p>
            <a:pPr indent="-30607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20"/>
              <a:buFont typeface="Arial"/>
              <a:buChar char="●"/>
            </a:pPr>
            <a:r>
              <a:rPr lang="ru" sz="1220">
                <a:solidFill>
                  <a:srgbClr val="0D0D0D"/>
                </a:solidFill>
              </a:rPr>
              <a:t>Ответственность за финальную проверку данных перед их выгрузкой.</a:t>
            </a:r>
            <a:endParaRPr sz="1220">
              <a:solidFill>
                <a:srgbClr val="0D0D0D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22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ru" sz="1220">
                <a:solidFill>
                  <a:srgbClr val="0D0D0D"/>
                </a:solidFill>
              </a:rPr>
              <a:t>2. Селезнева Дарья Константиновна</a:t>
            </a:r>
            <a:r>
              <a:rPr lang="ru" sz="1220">
                <a:solidFill>
                  <a:srgbClr val="0D0D0D"/>
                </a:solidFill>
              </a:rPr>
              <a:t> - </a:t>
            </a:r>
            <a:r>
              <a:rPr b="1" lang="ru" sz="1220">
                <a:solidFill>
                  <a:srgbClr val="0D0D0D"/>
                </a:solidFill>
              </a:rPr>
              <a:t>Аналитик данных</a:t>
            </a:r>
            <a:endParaRPr b="1" sz="1220">
              <a:solidFill>
                <a:srgbClr val="0D0D0D"/>
              </a:solidFill>
            </a:endParaRPr>
          </a:p>
          <a:p>
            <a:pPr indent="-30607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20"/>
              <a:buFont typeface="Arial"/>
              <a:buChar char="●"/>
            </a:pPr>
            <a:r>
              <a:rPr lang="ru" sz="1220">
                <a:solidFill>
                  <a:srgbClr val="0D0D0D"/>
                </a:solidFill>
              </a:rPr>
              <a:t>Анализ начальных данных для разработки методик разметки.</a:t>
            </a:r>
            <a:endParaRPr sz="1220">
              <a:solidFill>
                <a:srgbClr val="0D0D0D"/>
              </a:solidFill>
            </a:endParaRPr>
          </a:p>
          <a:p>
            <a:pPr indent="-30607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20"/>
              <a:buFont typeface="Arial"/>
              <a:buChar char="●"/>
            </a:pPr>
            <a:r>
              <a:rPr lang="ru" sz="1220">
                <a:solidFill>
                  <a:srgbClr val="0D0D0D"/>
                </a:solidFill>
              </a:rPr>
              <a:t>Разработка и тестирование правил разметки в соответствии с требованиями исследования.</a:t>
            </a:r>
            <a:endParaRPr sz="1220">
              <a:solidFill>
                <a:srgbClr val="0D0D0D"/>
              </a:solidFill>
            </a:endParaRPr>
          </a:p>
          <a:p>
            <a:pPr indent="-30607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20"/>
              <a:buFont typeface="Arial"/>
              <a:buChar char="●"/>
            </a:pPr>
            <a:r>
              <a:rPr lang="ru" sz="1220">
                <a:solidFill>
                  <a:srgbClr val="0D0D0D"/>
                </a:solidFill>
              </a:rPr>
              <a:t>Поддержка команды советами по оптимальным методам разметки.</a:t>
            </a:r>
            <a:endParaRPr sz="1220">
              <a:solidFill>
                <a:srgbClr val="0D0D0D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22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ru" sz="1220">
                <a:solidFill>
                  <a:srgbClr val="0D0D0D"/>
                </a:solidFill>
              </a:rPr>
              <a:t>3. Логвиненко Анна Александровна</a:t>
            </a:r>
            <a:r>
              <a:rPr lang="ru" sz="1220">
                <a:solidFill>
                  <a:srgbClr val="0D0D0D"/>
                </a:solidFill>
              </a:rPr>
              <a:t> - </a:t>
            </a:r>
            <a:r>
              <a:rPr b="1" lang="ru" sz="1220">
                <a:solidFill>
                  <a:srgbClr val="0D0D0D"/>
                </a:solidFill>
              </a:rPr>
              <a:t>Координатор качества</a:t>
            </a:r>
            <a:endParaRPr b="1" sz="1220">
              <a:solidFill>
                <a:srgbClr val="0D0D0D"/>
              </a:solidFill>
            </a:endParaRPr>
          </a:p>
          <a:p>
            <a:pPr indent="-30607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20"/>
              <a:buFont typeface="Arial"/>
              <a:buChar char="●"/>
            </a:pPr>
            <a:r>
              <a:rPr lang="ru" sz="1220">
                <a:solidFill>
                  <a:srgbClr val="0D0D0D"/>
                </a:solidFill>
              </a:rPr>
              <a:t>Контроль качества разметки.</a:t>
            </a:r>
            <a:endParaRPr sz="1220">
              <a:solidFill>
                <a:srgbClr val="0D0D0D"/>
              </a:solidFill>
            </a:endParaRPr>
          </a:p>
          <a:p>
            <a:pPr indent="-30607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20"/>
              <a:buFont typeface="Arial"/>
              <a:buChar char="●"/>
            </a:pPr>
            <a:r>
              <a:rPr lang="ru" sz="1220">
                <a:solidFill>
                  <a:srgbClr val="0D0D0D"/>
                </a:solidFill>
              </a:rPr>
              <a:t>Проведение ревизий размеченных данных.</a:t>
            </a:r>
            <a:endParaRPr sz="1220">
              <a:solidFill>
                <a:srgbClr val="0D0D0D"/>
              </a:solidFill>
            </a:endParaRPr>
          </a:p>
          <a:p>
            <a:pPr indent="-30607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20"/>
              <a:buFont typeface="Arial"/>
              <a:buChar char="●"/>
            </a:pPr>
            <a:r>
              <a:rPr lang="ru" sz="1220">
                <a:solidFill>
                  <a:srgbClr val="0D0D0D"/>
                </a:solidFill>
              </a:rPr>
              <a:t>Обучение новых членов команды основам и тонкостям процесса аннотации.</a:t>
            </a:r>
            <a:endParaRPr sz="1220">
              <a:solidFill>
                <a:srgbClr val="0D0D0D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22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220">
              <a:solidFill>
                <a:srgbClr val="0D0D0D"/>
              </a:solidFill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6450" y="1171676"/>
            <a:ext cx="4479926" cy="335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1562"/>
              <a:buFont typeface="Arial"/>
              <a:buNone/>
            </a:pPr>
            <a:r>
              <a:rPr b="1" lang="ru" sz="2133">
                <a:solidFill>
                  <a:srgbClr val="313131"/>
                </a:solidFill>
              </a:rPr>
              <a:t>Разделение зон ответственности в команде</a:t>
            </a:r>
            <a:endParaRPr sz="3133"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473850" y="1122275"/>
            <a:ext cx="555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4. Клюев Максим Алексеевич</a:t>
            </a:r>
            <a:r>
              <a:rPr lang="ru" sz="1200">
                <a:solidFill>
                  <a:srgbClr val="0D0D0D"/>
                </a:solidFill>
              </a:rPr>
              <a:t> - </a:t>
            </a:r>
            <a:r>
              <a:rPr b="1" lang="ru" sz="1200">
                <a:solidFill>
                  <a:srgbClr val="0D0D0D"/>
                </a:solidFill>
              </a:rPr>
              <a:t>Технический специалист</a:t>
            </a:r>
            <a:endParaRPr b="1" sz="1200">
              <a:solidFill>
                <a:srgbClr val="0D0D0D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Техническая поддержка и настройка инструментов разметки.</a:t>
            </a:r>
            <a:endParaRPr sz="1200">
              <a:solidFill>
                <a:srgbClr val="0D0D0D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Разрешение технических вопросов и проблем, возникающих в процессе работы.</a:t>
            </a:r>
            <a:endParaRPr sz="1200">
              <a:solidFill>
                <a:srgbClr val="0D0D0D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Адаптация и оптимизация инструментов под нужды команды.</a:t>
            </a:r>
            <a:endParaRPr sz="1200">
              <a:solidFill>
                <a:srgbClr val="0D0D0D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5. Плахтий Михаил Александрович</a:t>
            </a:r>
            <a:r>
              <a:rPr lang="ru" sz="1200">
                <a:solidFill>
                  <a:srgbClr val="0D0D0D"/>
                </a:solidFill>
              </a:rPr>
              <a:t> - </a:t>
            </a:r>
            <a:r>
              <a:rPr b="1" lang="ru" sz="1200">
                <a:solidFill>
                  <a:srgbClr val="0D0D0D"/>
                </a:solidFill>
              </a:rPr>
              <a:t>Специалист по обработке данных</a:t>
            </a:r>
            <a:endParaRPr b="1" sz="1200">
              <a:solidFill>
                <a:srgbClr val="0D0D0D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Обработка и подготовка изображений для разметки.</a:t>
            </a:r>
            <a:endParaRPr sz="1200">
              <a:solidFill>
                <a:srgbClr val="0D0D0D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Выгрузка аннотированных данных и их архивация.</a:t>
            </a:r>
            <a:endParaRPr sz="1200">
              <a:solidFill>
                <a:srgbClr val="0D0D0D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Обеспечение сохранности данных и их систематизация.</a:t>
            </a:r>
            <a:endParaRPr sz="1200">
              <a:solidFill>
                <a:srgbClr val="0D0D0D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6. Шуткевич Анна Ивановна</a:t>
            </a:r>
            <a:r>
              <a:rPr lang="ru" sz="1200">
                <a:solidFill>
                  <a:srgbClr val="0D0D0D"/>
                </a:solidFill>
              </a:rPr>
              <a:t> - </a:t>
            </a:r>
            <a:r>
              <a:rPr b="1" lang="ru" sz="1200">
                <a:solidFill>
                  <a:srgbClr val="0D0D0D"/>
                </a:solidFill>
              </a:rPr>
              <a:t>Менеджер проекта</a:t>
            </a:r>
            <a:endParaRPr b="1" sz="1200">
              <a:solidFill>
                <a:srgbClr val="0D0D0D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Поддержание связи между членами команды и руководителем проекта.</a:t>
            </a:r>
            <a:endParaRPr sz="1200">
              <a:solidFill>
                <a:srgbClr val="0D0D0D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Разработка плана проекта и отслеживание прогресса.</a:t>
            </a:r>
            <a:endParaRPr sz="1200">
              <a:solidFill>
                <a:srgbClr val="0D0D0D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Организация встреч команды и документирование прогресса проекта.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025" y="1311100"/>
            <a:ext cx="2909425" cy="290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1920"/>
              <a:t>Процесс разметки</a:t>
            </a:r>
            <a:endParaRPr sz="1920"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68075" y="1152475"/>
            <a:ext cx="5754300" cy="3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434343"/>
                </a:solidFill>
              </a:rPr>
              <a:t>Ход работы</a:t>
            </a:r>
            <a:endParaRPr b="1" sz="1200">
              <a:solidFill>
                <a:srgbClr val="434343"/>
              </a:solidFill>
            </a:endParaRPr>
          </a:p>
          <a:p>
            <a:pPr indent="-29908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" sz="1200">
                <a:solidFill>
                  <a:schemeClr val="dk1"/>
                </a:solidFill>
              </a:rPr>
              <a:t>Весь имеющийся объем картинок (1000 шт.) разделили на 3 команды по 2 человека;</a:t>
            </a:r>
            <a:endParaRPr sz="1200">
              <a:solidFill>
                <a:schemeClr val="dk1"/>
              </a:solidFill>
            </a:endParaRPr>
          </a:p>
          <a:p>
            <a:pPr indent="-29908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" sz="1200">
                <a:solidFill>
                  <a:schemeClr val="dk1"/>
                </a:solidFill>
              </a:rPr>
              <a:t>Каждая команда создала свой проект в Roboflow и загрузила свою треть картинок:</a:t>
            </a:r>
            <a:endParaRPr sz="1200">
              <a:solidFill>
                <a:schemeClr val="dk1"/>
              </a:solidFill>
            </a:endParaRPr>
          </a:p>
          <a:p>
            <a:pPr indent="-299085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2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https://universe.roboflow.com/ai-sy0nz/-vcv_task_team_-6</a:t>
            </a:r>
            <a:r>
              <a:rPr lang="ru" sz="1200">
                <a:solidFill>
                  <a:schemeClr val="dk1"/>
                </a:solidFill>
              </a:rPr>
              <a:t>; </a:t>
            </a:r>
            <a:endParaRPr sz="1200">
              <a:solidFill>
                <a:schemeClr val="dk1"/>
              </a:solidFill>
            </a:endParaRPr>
          </a:p>
          <a:p>
            <a:pPr indent="-299085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2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https://universe.roboflow.com/vcvtaskteam61/vcv_task_team_6_1</a:t>
            </a:r>
            <a:r>
              <a:rPr lang="ru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-299085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" sz="1200" u="sng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https://universe.roboflow.com/vcvtaskteam63-qkcbq/vcv_task_team_6.3</a:t>
            </a:r>
            <a:r>
              <a:rPr lang="ru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-299085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29908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" sz="1200">
                <a:solidFill>
                  <a:schemeClr val="dk1"/>
                </a:solidFill>
              </a:rPr>
              <a:t>С помощью встроенного инструмента в Roboflow рандомно разделили картинки на две части для каждого члена команды;</a:t>
            </a:r>
            <a:endParaRPr sz="1200">
              <a:solidFill>
                <a:schemeClr val="dk1"/>
              </a:solidFill>
            </a:endParaRPr>
          </a:p>
          <a:p>
            <a:pPr indent="-29908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" sz="1200">
                <a:solidFill>
                  <a:schemeClr val="dk1"/>
                </a:solidFill>
              </a:rPr>
              <a:t>Каждый член команды разметил свою часть датасета (примерно по 167 картинок на человека);</a:t>
            </a:r>
            <a:endParaRPr sz="1200">
              <a:solidFill>
                <a:schemeClr val="dk1"/>
              </a:solidFill>
            </a:endParaRPr>
          </a:p>
          <a:p>
            <a:pPr indent="-29908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" sz="1200">
                <a:solidFill>
                  <a:schemeClr val="dk1"/>
                </a:solidFill>
              </a:rPr>
              <a:t>По окончании аннотирования командой был создан датасет;</a:t>
            </a:r>
            <a:endParaRPr sz="1200">
              <a:solidFill>
                <a:schemeClr val="dk1"/>
              </a:solidFill>
            </a:endParaRPr>
          </a:p>
          <a:p>
            <a:pPr indent="-29908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" sz="1200">
                <a:solidFill>
                  <a:schemeClr val="dk1"/>
                </a:solidFill>
              </a:rPr>
              <a:t>Далее датасет был выгружен со следующими параметрами: JSON COCO, zip-архив.</a:t>
            </a:r>
            <a:endParaRPr sz="1200">
              <a:solidFill>
                <a:schemeClr val="dk1"/>
              </a:solidFill>
            </a:endParaRPr>
          </a:p>
          <a:p>
            <a:pPr indent="-29908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" sz="1200">
                <a:solidFill>
                  <a:schemeClr val="dk1"/>
                </a:solidFill>
              </a:rPr>
              <a:t>Размечено более 100% данных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85150" y="1293475"/>
            <a:ext cx="3170000" cy="237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1920"/>
              <a:t>Процесс разметки</a:t>
            </a:r>
            <a:endParaRPr sz="1920"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1919800" y="1093025"/>
            <a:ext cx="710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313131"/>
                </a:solidFill>
              </a:rPr>
              <a:t>Правила разметки</a:t>
            </a:r>
            <a:endParaRPr b="1" sz="1200">
              <a:solidFill>
                <a:srgbClr val="313131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ct val="100000"/>
              <a:buAutoNum type="arabicPeriod"/>
            </a:pPr>
            <a:r>
              <a:rPr lang="ru" sz="1200">
                <a:solidFill>
                  <a:srgbClr val="313131"/>
                </a:solidFill>
              </a:rPr>
              <a:t>Центр </a:t>
            </a:r>
            <a:r>
              <a:rPr lang="ru" sz="1200">
                <a:solidFill>
                  <a:srgbClr val="313131"/>
                </a:solidFill>
                <a:highlight>
                  <a:srgbClr val="F9F8FA"/>
                </a:highlight>
              </a:rPr>
              <a:t>bbox</a:t>
            </a:r>
            <a:r>
              <a:rPr lang="ru" sz="1200">
                <a:solidFill>
                  <a:srgbClr val="313131"/>
                </a:solidFill>
              </a:rPr>
              <a:t> </a:t>
            </a:r>
            <a:r>
              <a:rPr lang="ru" sz="1200">
                <a:solidFill>
                  <a:srgbClr val="313131"/>
                </a:solidFill>
              </a:rPr>
              <a:t>располагается</a:t>
            </a:r>
            <a:r>
              <a:rPr lang="ru" sz="1200">
                <a:solidFill>
                  <a:srgbClr val="313131"/>
                </a:solidFill>
              </a:rPr>
              <a:t> четко так, как показано в </a:t>
            </a:r>
            <a:r>
              <a:rPr lang="ru" sz="1200">
                <a:solidFill>
                  <a:srgbClr val="313131"/>
                </a:solidFill>
                <a:highlight>
                  <a:srgbClr val="F9F8FA"/>
                </a:highlight>
              </a:rPr>
              <a:t>label</a:t>
            </a:r>
            <a:r>
              <a:rPr lang="ru" sz="1200">
                <a:solidFill>
                  <a:srgbClr val="313131"/>
                </a:solidFill>
              </a:rPr>
              <a:t>. А именно, на границе перехода между черным и белым цветом.</a:t>
            </a:r>
            <a:endParaRPr sz="1200">
              <a:solidFill>
                <a:srgbClr val="313131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ct val="100000"/>
              <a:buAutoNum type="arabicPeriod"/>
            </a:pPr>
            <a:r>
              <a:rPr lang="ru" sz="1200">
                <a:solidFill>
                  <a:srgbClr val="313131"/>
                </a:solidFill>
              </a:rPr>
              <a:t>Каждому </a:t>
            </a:r>
            <a:r>
              <a:rPr lang="ru" sz="1200">
                <a:solidFill>
                  <a:srgbClr val="313131"/>
                </a:solidFill>
                <a:highlight>
                  <a:srgbClr val="F9F8FA"/>
                </a:highlight>
              </a:rPr>
              <a:t>bbox</a:t>
            </a:r>
            <a:r>
              <a:rPr lang="ru" sz="1200">
                <a:solidFill>
                  <a:srgbClr val="313131"/>
                </a:solidFill>
              </a:rPr>
              <a:t> соответствует правильный класс (черная точка - </a:t>
            </a:r>
            <a:r>
              <a:rPr lang="ru" sz="1200">
                <a:solidFill>
                  <a:srgbClr val="313131"/>
                </a:solidFill>
                <a:highlight>
                  <a:srgbClr val="F9F8FA"/>
                </a:highlight>
              </a:rPr>
              <a:t>Object</a:t>
            </a:r>
            <a:r>
              <a:rPr lang="ru" sz="1200">
                <a:solidFill>
                  <a:srgbClr val="313131"/>
                </a:solidFill>
              </a:rPr>
              <a:t>, белая точка - </a:t>
            </a:r>
            <a:r>
              <a:rPr lang="ru" sz="1200">
                <a:solidFill>
                  <a:srgbClr val="313131"/>
                </a:solidFill>
                <a:highlight>
                  <a:srgbClr val="F9F8FA"/>
                </a:highlight>
              </a:rPr>
              <a:t>Aobject</a:t>
            </a:r>
            <a:r>
              <a:rPr lang="ru" sz="1200">
                <a:solidFill>
                  <a:srgbClr val="313131"/>
                </a:solidFill>
              </a:rPr>
              <a:t>).</a:t>
            </a:r>
            <a:endParaRPr sz="1200">
              <a:solidFill>
                <a:srgbClr val="313131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ct val="100000"/>
              <a:buAutoNum type="arabicPeriod"/>
            </a:pPr>
            <a:r>
              <a:rPr lang="ru" sz="1200">
                <a:solidFill>
                  <a:srgbClr val="313131"/>
                </a:solidFill>
                <a:highlight>
                  <a:srgbClr val="F9F8FA"/>
                </a:highlight>
              </a:rPr>
              <a:t>bbox</a:t>
            </a:r>
            <a:r>
              <a:rPr lang="ru" sz="1200">
                <a:solidFill>
                  <a:srgbClr val="313131"/>
                </a:solidFill>
              </a:rPr>
              <a:t> имеет квадратную форму. Если картинка содержит малое кол-во объектов, то размер </a:t>
            </a:r>
            <a:r>
              <a:rPr lang="ru" sz="1200">
                <a:solidFill>
                  <a:srgbClr val="313131"/>
                </a:solidFill>
                <a:highlight>
                  <a:srgbClr val="F9F8FA"/>
                </a:highlight>
              </a:rPr>
              <a:t>bbox</a:t>
            </a:r>
            <a:r>
              <a:rPr lang="ru" sz="1200">
                <a:solidFill>
                  <a:srgbClr val="313131"/>
                </a:solidFill>
              </a:rPr>
              <a:t> может быть чуть больше, чем в случае, где их количество велико (см. пример в чате). </a:t>
            </a:r>
            <a:r>
              <a:rPr lang="ru" sz="1200">
                <a:solidFill>
                  <a:srgbClr val="313131"/>
                </a:solidFill>
                <a:highlight>
                  <a:srgbClr val="F9F8FA"/>
                </a:highlight>
              </a:rPr>
              <a:t>bbox</a:t>
            </a:r>
            <a:r>
              <a:rPr lang="ru" sz="1200">
                <a:solidFill>
                  <a:srgbClr val="313131"/>
                </a:solidFill>
              </a:rPr>
              <a:t>имеют приблизительно одинаковую форму (для картинок с одинаковым числом объектов).</a:t>
            </a:r>
            <a:endParaRPr sz="1200">
              <a:solidFill>
                <a:srgbClr val="313131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ct val="100000"/>
              <a:buAutoNum type="arabicPeriod"/>
            </a:pPr>
            <a:r>
              <a:rPr lang="ru" sz="1200">
                <a:solidFill>
                  <a:srgbClr val="313131"/>
                </a:solidFill>
              </a:rPr>
              <a:t>Если центр объекта располагается на краю картинки, </a:t>
            </a:r>
            <a:r>
              <a:rPr lang="ru" sz="1200">
                <a:solidFill>
                  <a:srgbClr val="313131"/>
                </a:solidFill>
                <a:highlight>
                  <a:srgbClr val="F9F8FA"/>
                </a:highlight>
              </a:rPr>
              <a:t>bbox</a:t>
            </a:r>
            <a:r>
              <a:rPr lang="ru" sz="1200">
                <a:solidFill>
                  <a:srgbClr val="313131"/>
                </a:solidFill>
              </a:rPr>
              <a:t> ставить не нужно.</a:t>
            </a:r>
            <a:endParaRPr sz="1200">
              <a:solidFill>
                <a:srgbClr val="31313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1313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434343"/>
                </a:solidFill>
              </a:rPr>
              <a:t>Выбор инструментов для разметки в Roboflow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В процессе разметки были задействованы следующие инструменты и опции:</a:t>
            </a:r>
            <a:endParaRPr sz="1200">
              <a:solidFill>
                <a:schemeClr val="dk1"/>
              </a:solidFill>
            </a:endParaRPr>
          </a:p>
          <a:p>
            <a:pPr indent="-29908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ru" sz="1200">
                <a:solidFill>
                  <a:schemeClr val="dk1"/>
                </a:solidFill>
              </a:rPr>
              <a:t>Bounding Box Tools:</a:t>
            </a:r>
            <a:r>
              <a:rPr lang="ru" sz="1200">
                <a:solidFill>
                  <a:schemeClr val="dk1"/>
                </a:solidFill>
              </a:rPr>
              <a:t> инструмент для разметки, настроенный с параметрами для объектов "Aobject" и "Object" (классы разметки).</a:t>
            </a:r>
            <a:endParaRPr sz="1200">
              <a:solidFill>
                <a:schemeClr val="dk1"/>
              </a:solidFill>
            </a:endParaRPr>
          </a:p>
          <a:p>
            <a:pPr indent="-29908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ru" sz="1200">
                <a:solidFill>
                  <a:schemeClr val="dk1"/>
                </a:solidFill>
              </a:rPr>
              <a:t>Duplicate:</a:t>
            </a:r>
            <a:r>
              <a:rPr lang="ru" sz="1200">
                <a:solidFill>
                  <a:schemeClr val="dk1"/>
                </a:solidFill>
              </a:rPr>
              <a:t> создание копии - опция, используемая для каждого отдельного изображения, чтобы сохранить необходимые размеры рамки.</a:t>
            </a:r>
            <a:endParaRPr sz="1200">
              <a:solidFill>
                <a:schemeClr val="dk1"/>
              </a:solidFill>
            </a:endParaRPr>
          </a:p>
          <a:p>
            <a:pPr indent="-29908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ru" sz="1200">
                <a:solidFill>
                  <a:schemeClr val="dk1"/>
                </a:solidFill>
              </a:rPr>
              <a:t>Repeat Previous:</a:t>
            </a:r>
            <a:r>
              <a:rPr lang="ru" sz="1200">
                <a:solidFill>
                  <a:schemeClr val="dk1"/>
                </a:solidFill>
              </a:rPr>
              <a:t> функция, позволяющая скопировать предыдущую разметку на новое изображение для сохранения размера рамок.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b="0" l="0" r="65078" t="0"/>
          <a:stretch/>
        </p:blipFill>
        <p:spPr>
          <a:xfrm>
            <a:off x="311700" y="1017725"/>
            <a:ext cx="1307900" cy="374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900">
                <a:solidFill>
                  <a:srgbClr val="0D0D0D"/>
                </a:solidFill>
              </a:rPr>
              <a:t>Полученные результаты</a:t>
            </a:r>
            <a:endParaRPr sz="3500"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6137700" cy="3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Основные Достижения:</a:t>
            </a:r>
            <a:endParaRPr b="1"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Вовлеченность и обучение:</a:t>
            </a:r>
            <a:r>
              <a:rPr lang="ru" sz="1200">
                <a:solidFill>
                  <a:srgbClr val="0D0D0D"/>
                </a:solidFill>
              </a:rPr>
              <a:t> Каждый участник аннотировал ~167 изображений.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Точность разметки:</a:t>
            </a:r>
            <a:r>
              <a:rPr lang="ru" sz="1200">
                <a:solidFill>
                  <a:srgbClr val="0D0D0D"/>
                </a:solidFill>
              </a:rPr>
              <a:t> 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Char char="-"/>
            </a:pPr>
            <a:r>
              <a:rPr lang="ru" sz="1200">
                <a:solidFill>
                  <a:srgbClr val="0D0D0D"/>
                </a:solidFill>
              </a:rPr>
              <a:t>Строгие правила обеспечили высокую точность аннотаций.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Char char="-"/>
            </a:pPr>
            <a:r>
              <a:rPr lang="ru" sz="1200">
                <a:solidFill>
                  <a:srgbClr val="0D0D0D"/>
                </a:solidFill>
              </a:rPr>
              <a:t>Чёткое разделение объектов на классы 'Object' и 'Aobject'.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Char char="-"/>
            </a:pPr>
            <a:r>
              <a:rPr lang="ru" sz="1200">
                <a:solidFill>
                  <a:srgbClr val="0D0D0D"/>
                </a:solidFill>
              </a:rPr>
              <a:t>Консистентность данных благодаря единообразному применению bounding boxes.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Инновации и Методы:</a:t>
            </a:r>
            <a:endParaRPr b="1"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Инструменты Roboflow:</a:t>
            </a:r>
            <a:r>
              <a:rPr lang="ru" sz="1200">
                <a:solidFill>
                  <a:srgbClr val="0D0D0D"/>
                </a:solidFill>
              </a:rPr>
              <a:t> Duplicate и Repeat Previous для однородности разметки.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Формат данных:</a:t>
            </a:r>
            <a:r>
              <a:rPr lang="ru" sz="1200">
                <a:solidFill>
                  <a:srgbClr val="0D0D0D"/>
                </a:solidFill>
              </a:rPr>
              <a:t> Экспорт в JSON COCO и zip-архив для удобства использования.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Значение и Перспективы:</a:t>
            </a:r>
            <a:endParaRPr b="1"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Развитие навыков:</a:t>
            </a:r>
            <a:r>
              <a:rPr lang="ru" sz="1200">
                <a:solidFill>
                  <a:srgbClr val="0D0D0D"/>
                </a:solidFill>
              </a:rPr>
              <a:t> Способствовало повышению компетенций в анализе данных.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Основа для исследований:</a:t>
            </a:r>
            <a:r>
              <a:rPr lang="ru" sz="1200">
                <a:solidFill>
                  <a:srgbClr val="0D0D0D"/>
                </a:solidFill>
              </a:rPr>
              <a:t> Датасет открывает путь к новым открытиям в динамике вихрей квантовых жидкостей.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9400" y="1249350"/>
            <a:ext cx="2622774" cy="321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900">
                <a:solidFill>
                  <a:srgbClr val="313131"/>
                </a:solidFill>
              </a:rPr>
              <a:t>Алгоритм решения задачи Object Detection</a:t>
            </a:r>
            <a:endParaRPr sz="3500"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1620875" y="1017725"/>
            <a:ext cx="7355400" cy="36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D0D0D"/>
                </a:solidFill>
              </a:rPr>
              <a:t>Для реализации алгоритма Object Detection, используя размеченный датасет, можно применить современные методы машинного обучения на основе сверточных нейронных сетей (CNN). Дальнейшие шаги могут быть следующими: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Шаг 1: Подготовка данных</a:t>
            </a:r>
            <a:endParaRPr b="1" sz="1200">
              <a:solidFill>
                <a:srgbClr val="0D0D0D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Обработка данных:</a:t>
            </a:r>
            <a:endParaRPr b="1" sz="1200">
              <a:solidFill>
                <a:srgbClr val="0D0D0D"/>
              </a:solidFill>
            </a:endParaRPr>
          </a:p>
          <a:p>
            <a:pPr indent="-299085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Преобразование изображений из датасета в формат, подходящий для обучения (например, JPEG, PNG).</a:t>
            </a:r>
            <a:endParaRPr sz="1200">
              <a:solidFill>
                <a:srgbClr val="0D0D0D"/>
              </a:solidFill>
            </a:endParaRPr>
          </a:p>
          <a:p>
            <a:pPr indent="-299085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Преобразование аннотации из формата JSON COCO в формат, совместимый с вашей моделью обучения (например, списки ограничивающих рамок и классов).</a:t>
            </a:r>
            <a:endParaRPr sz="1200">
              <a:solidFill>
                <a:srgbClr val="0D0D0D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Разделение данных:</a:t>
            </a:r>
            <a:endParaRPr b="1" sz="1200">
              <a:solidFill>
                <a:srgbClr val="0D0D0D"/>
              </a:solidFill>
            </a:endParaRPr>
          </a:p>
          <a:p>
            <a:pPr indent="-299085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Разделение данные на обучающий, валидационный и тестовый наборы. Обычно используют соотношение 70% (обучение), 15% (валидация), 15% (тест).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Шаг 2: Выбор архитектуры модели</a:t>
            </a:r>
            <a:endParaRPr b="1" sz="1200">
              <a:solidFill>
                <a:srgbClr val="0D0D0D"/>
              </a:solidFill>
            </a:endParaRPr>
          </a:p>
          <a:p>
            <a:pPr indent="-299085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Выбор архитектуры нейронной сети</a:t>
            </a:r>
            <a:r>
              <a:rPr lang="ru" sz="1200">
                <a:solidFill>
                  <a:srgbClr val="0D0D0D"/>
                </a:solidFill>
              </a:rPr>
              <a:t>, которая подходит для задачи детекции объектов. Некоторые популярные варианты включают:</a:t>
            </a:r>
            <a:endParaRPr sz="1200">
              <a:solidFill>
                <a:srgbClr val="0D0D0D"/>
              </a:solidFill>
            </a:endParaRPr>
          </a:p>
          <a:p>
            <a:pPr indent="-299085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YOLO (You Only Look Once)</a:t>
            </a:r>
            <a:r>
              <a:rPr lang="ru" sz="1200">
                <a:solidFill>
                  <a:srgbClr val="0D0D0D"/>
                </a:solidFill>
              </a:rPr>
              <a:t>: быстрая и эффективная модель для реального времени.</a:t>
            </a:r>
            <a:endParaRPr sz="1200">
              <a:solidFill>
                <a:srgbClr val="0D0D0D"/>
              </a:solidFill>
            </a:endParaRPr>
          </a:p>
          <a:p>
            <a:pPr indent="-299085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SSD (Single Shot Multibox Detector)</a:t>
            </a:r>
            <a:r>
              <a:rPr lang="ru" sz="1200">
                <a:solidFill>
                  <a:srgbClr val="0D0D0D"/>
                </a:solidFill>
              </a:rPr>
              <a:t>: хороший баланс между скоростью и точностью.</a:t>
            </a:r>
            <a:endParaRPr sz="1200">
              <a:solidFill>
                <a:srgbClr val="0D0D0D"/>
              </a:solidFill>
            </a:endParaRPr>
          </a:p>
          <a:p>
            <a:pPr indent="-299085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Roboto"/>
              <a:buChar char="●"/>
            </a:pPr>
            <a:r>
              <a:rPr b="1" lang="ru" sz="1200">
                <a:solidFill>
                  <a:srgbClr val="0D0D0D"/>
                </a:solidFill>
              </a:rPr>
              <a:t>Faster R-CNN</a:t>
            </a:r>
            <a:r>
              <a:rPr lang="ru" sz="1200">
                <a:solidFill>
                  <a:srgbClr val="0D0D0D"/>
                </a:solidFill>
              </a:rPr>
              <a:t>: высокая точность в задачах детекции, но требует больше вычислительных ресурсов.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0" l="77485" r="0" t="0"/>
          <a:stretch/>
        </p:blipFill>
        <p:spPr>
          <a:xfrm>
            <a:off x="241775" y="1058425"/>
            <a:ext cx="1158026" cy="408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